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</p:sldMasterIdLst>
  <p:notesMasterIdLst>
    <p:notesMasterId r:id="rId20"/>
  </p:notesMasterIdLst>
  <p:handoutMasterIdLst>
    <p:handoutMasterId r:id="rId21"/>
  </p:handoutMasterIdLst>
  <p:sldIdLst>
    <p:sldId id="363" r:id="rId4"/>
    <p:sldId id="338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8" r:id="rId13"/>
    <p:sldId id="372" r:id="rId14"/>
    <p:sldId id="373" r:id="rId15"/>
    <p:sldId id="374" r:id="rId16"/>
    <p:sldId id="375" r:id="rId17"/>
    <p:sldId id="376" r:id="rId18"/>
    <p:sldId id="379" r:id="rId19"/>
  </p:sldIdLst>
  <p:sldSz cx="9144000" cy="5143500" type="screen16x9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A"/>
    <a:srgbClr val="17458F"/>
    <a:srgbClr val="01B4E7"/>
    <a:srgbClr val="F7A81B"/>
    <a:srgbClr val="009739"/>
    <a:srgbClr val="E7E7E8"/>
    <a:srgbClr val="E6E5D8"/>
    <a:srgbClr val="58585A"/>
    <a:srgbClr val="000000"/>
    <a:srgbClr val="FF7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04" autoAdjust="0"/>
  </p:normalViewPr>
  <p:slideViewPr>
    <p:cSldViewPr>
      <p:cViewPr varScale="1">
        <p:scale>
          <a:sx n="112" d="100"/>
          <a:sy n="112" d="100"/>
        </p:scale>
        <p:origin x="610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7F16ADB-4B40-4111-BB9F-9EDFD2881EA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9B9AD0A-2635-40A7-A4E5-04D00CB5430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97FC606D-C3C6-4DEC-8BD6-F2F2391FC35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16227F4B-11BD-4825-88C8-EF0DEA4A2E8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a typeface="ヒラギノ角ゴ Pro W3" charset="-128"/>
              </a:defRPr>
            </a:lvl1pPr>
          </a:lstStyle>
          <a:p>
            <a:fld id="{2EE57A85-A7A4-43FF-BA71-FB987518DA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EC425E9-6C8C-437E-88C6-F10443FC349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08E6B83-557C-4E35-8E3B-228D77E79C2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6A540508-82A2-4577-B09A-B2A2913300B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09A359BA-5B10-445D-8F2F-DD2CE2F8221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A4FF5CA-F45C-4D41-BE4B-92BF44D1D0D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3F720406-368F-4A47-A089-A27D18EDB7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ea typeface="ヒラギノ角ゴ Pro W3" charset="-128"/>
              </a:defRPr>
            </a:lvl1pPr>
          </a:lstStyle>
          <a:p>
            <a:fld id="{87092438-1A47-43BC-9DC8-38841CD9754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MS PGothic" panose="020B0600070205080204" pitchFamily="34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district9910.org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rdusupplies.com.au/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User\Dropbox\ROTARY%20(elainemead.rotary@gmail.com)\Rotary%20-%20Membership%202021-xxxx\YASS\www.rotary.or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cs typeface="ヒラギノ角ゴ Pro W3" charset="-128"/>
              </a:rPr>
              <a:t>Clubs in D9910 who have used the YASS system</a:t>
            </a:r>
          </a:p>
          <a:p>
            <a:pPr marL="171450" indent="-171450">
              <a:buFontTx/>
              <a:buChar char="-"/>
            </a:pPr>
            <a:r>
              <a:rPr lang="en-US" altLang="en-US" dirty="0">
                <a:latin typeface="Arial" panose="020B0604020202020204" pitchFamily="34" charset="0"/>
                <a:cs typeface="ヒラギノ角ゴ Pro W3" charset="-128"/>
              </a:rPr>
              <a:t>Birkenhead</a:t>
            </a:r>
          </a:p>
          <a:p>
            <a:pPr marL="171450" indent="-171450">
              <a:buFontTx/>
              <a:buChar char="-"/>
            </a:pPr>
            <a:r>
              <a:rPr lang="en-US" altLang="en-US" dirty="0">
                <a:latin typeface="Arial" panose="020B0604020202020204" pitchFamily="34" charset="0"/>
                <a:cs typeface="ヒラギノ角ゴ Pro W3" charset="-128"/>
              </a:rPr>
              <a:t>Milford</a:t>
            </a:r>
          </a:p>
          <a:p>
            <a:pPr marL="171450" indent="-171450">
              <a:buFontTx/>
              <a:buChar char="-"/>
            </a:pPr>
            <a:r>
              <a:rPr lang="en-US" altLang="en-US" dirty="0">
                <a:latin typeface="Arial" panose="020B0604020202020204" pitchFamily="34" charset="0"/>
                <a:cs typeface="ヒラギノ角ゴ Pro W3" charset="-128"/>
              </a:rPr>
              <a:t>Henderson</a:t>
            </a:r>
          </a:p>
          <a:p>
            <a:pPr marL="171450" indent="-171450">
              <a:buFontTx/>
              <a:buChar char="-"/>
            </a:pPr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 TAKEAWAY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end of the event,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the guests for coming;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guests information about </a:t>
            </a:r>
            <a:r>
              <a:rPr lang="en-US" sz="18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Rotary and your club to take away</a:t>
            </a: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template in the Brand Centre to create a club brochure using club photos, wording from Rotary Website and get it printed professionally</a:t>
            </a: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9419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 UP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Guest should be followed up the next day, by phone, and asked if they enjoyed the event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 them if they would like to attend a club event next week (meeting, social event, project)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DONT ASK IF THEY WOULD LIKE TO JOIN ROTARY JUST YET – you don’t want to look desperate!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219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1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NEXT CONNECTIONS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potential members should be asked to at least three meetings as a guest.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1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</a:t>
            </a: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see how a normal meeting runs.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11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second</a:t>
            </a: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for the club Membership Lead to connect and arrange a catch up outside of Rotary to gauge interest, discuss costs and requirements of Rotary.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Membership Application form may be completed at club meeting or in 1on1 meeting</a:t>
            </a:r>
          </a:p>
          <a:p>
            <a:pPr marL="0" lvl="0" indent="0">
              <a:lnSpc>
                <a:spcPct val="107000"/>
              </a:lnSpc>
              <a:buFont typeface="Symbol" panose="05050102010706020507" pitchFamily="18" charset="2"/>
              <a:buNone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board considers the candidates application to Rotary and advises members.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</a:t>
            </a:r>
            <a:r>
              <a:rPr lang="en-US" sz="11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</a:t>
            </a: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meeting just enjoy the meeting and possibly their induction.</a:t>
            </a:r>
          </a:p>
          <a:p>
            <a:pPr marL="0" lvl="0" indent="0">
              <a:lnSpc>
                <a:spcPct val="107000"/>
              </a:lnSpc>
              <a:buFont typeface="Wingdings" panose="05000000000000000000" pitchFamily="2" charset="2"/>
              <a:buNone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connections during this period may also be at social events or projects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419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INDUCTION</a:t>
            </a:r>
          </a:p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should be done as soon as possible either at the third meeting or no later than five weeks after the information event</a:t>
            </a:r>
            <a:r>
              <a:rPr lang="en-US" sz="18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Welcome Kits are available from the district – go to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rotarydistrict9910.org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For Rotarians / Club Development </a:t>
            </a:r>
            <a:r>
              <a:rPr lang="en-US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rdusupplies.com.au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Make it special - invite the new member’s family and or friends</a:t>
            </a:r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291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POINTS TO NOTE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an organising committee – possibly the President, definitely Membership Lead and one or two others organising the event, keep it tight.</a:t>
            </a:r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each step of the event.  It’s all in the detail</a:t>
            </a:r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 budget to ensure all costs are covered.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the finger food is easy to eat and covers all diets, such as vegetarian, gluten-free, dairy-free.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a wide variety of drinks  - alcohol and non-alcohol.</a:t>
            </a:r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all members have a job at the event and understand their role.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My Rotary’s Brand Center to ensure your Rotary branding is current, especially your letterhead</a:t>
            </a:r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a brochure with Brand Center’s template using photos from your club or use photos on My Rotary and wording from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www.rotary.org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all the information you need for candidates ready </a:t>
            </a:r>
            <a:r>
              <a:rPr lang="en-US" sz="1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event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the event runs smoothly.  You are selling brand Rotary.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 Up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make sure this is done. Delegate if need be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the candidate knows the cost and time involved, don’t sugarcoat it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months following the event make sure the club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engaging - good speakers, projects, social events - to which you can invite the potential members.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710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 DATABASE</a:t>
            </a:r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people who say no are retained on the database - the fact they have replied shows they are interested but not at this stage.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the information from what you have learned about the attendees on the night and in any follow up calls.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Could also add further columns for invites and attendance at follow up meetings/projects and final induction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Ensure the information is relevant for the next event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688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A DATE FOR THE MEMBERSHIP NIGHT</a:t>
            </a:r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important you do this first because you have a deadline to get things done and a goal to reach.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010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TALK TO MEMBERS AND GET THEM THINKING OF PEOPLE TO INVITE.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members don’t need to know the people well but just know them well enough to be sure they would suit ROTARY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also need to know their correct name and home address; home addresses are more personal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Suggestions: Neighbours, tradespersons, local professionals, co-workers etc.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858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 DATABASE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Include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invitee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names, addresses, contact details;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you update when the letter is sent, reply received and any comments, especially people who make contact but can’t come;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 progress status of invitee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Font typeface="+mj-lt"/>
              <a:buNone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884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WRITE A PERSONALLY ADDRESSED LETTER TO EACH PERSON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letter must be on Club letterhead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President personally signs the letter.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Posted in a hand-written envelope.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 out two weeks before the event.</a:t>
            </a: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Suggest indicating it is only a one hour event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 make the letter too long.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Template available on district website (rotarydistrict9910.org) under For Rotarians / Club Development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5942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 DATABASE</a:t>
            </a:r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person/s who say no are retained on the database - the fact they have replied shows they are interested but not at this stage.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get ‘returned’ invites – follow up with the member who provided the name and address to confirm correct postal address and re-send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6998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 PREPARATION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NOT A MEETING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HAVE A GUEST SPEAKER – this is an information event about Rotary, not some cause.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 duration is one hour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the event casual with finger food – NOT A SIT-DOWN MEAL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 very good MC who welcomes everyone, is not overbearing and keeps the event flowing.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 running sheet to keep the event to time.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Arrange Rotary signage and book district materials if required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 screen with the Rotary logo and club name up on it.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guest name tags printed out and ready with reception so guests know they are expected.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 the club information handout and the club members sharing stories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members should wear their club name badge and Rotary-branded clothing so they are distinguishable in the crowd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members to</a:t>
            </a:r>
          </a:p>
          <a:p>
            <a:pPr marL="742950" marR="0" lvl="1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 as ‘greeters’ bringing guests to reception to get their name tag and details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on reception to give guests’ their name tag and update the database, particularly with any details not recorded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 the food platters, which encourages chatter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 the bar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Mix and mingle showing how Rotary is fun while doing good for the community.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367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US" sz="11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EVENT IN ACTION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NOT A MEETING</a:t>
            </a:r>
          </a:p>
          <a:p>
            <a:pPr marL="171450" marR="0" lvl="0" indent="-1714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HAVE A GUEST SPEAKER – this is an information event about Rotary, not some cause.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minutes mix and mingles, 20 minutes of Rotary Stories and 20 minutes chatting after.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the event casual</a:t>
            </a: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four or five members tell their Rotary Story</a:t>
            </a:r>
          </a:p>
          <a:p>
            <a:pPr marL="628650" lvl="1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Maximum of 3-5 minutes</a:t>
            </a:r>
          </a:p>
          <a:p>
            <a:pPr marL="628650" marR="0" lvl="1" indent="-1714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a mix of ages and genders if possible</a:t>
            </a:r>
          </a:p>
          <a:p>
            <a:pPr marL="628650" marR="0" lvl="1" indent="-171450" algn="l" defTabSz="914400" rtl="0" eaLnBrk="0" fontAlgn="base" latinLnBrk="0" hangingPunct="0">
              <a:lnSpc>
                <a:spcPct val="107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stories to illustrate Rotary without making it sound like hard work.</a:t>
            </a:r>
            <a:endParaRPr lang="en-GB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GB" sz="11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sure you have chosen members who tell a story well and have a good story to tell</a:t>
            </a: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not a run down on projects the club does or the money it makes but lots of stories to which guests may relate;</a:t>
            </a:r>
          </a:p>
          <a:p>
            <a:pPr marL="0" lvl="0" indent="0">
              <a:lnSpc>
                <a:spcPct val="107000"/>
              </a:lnSpc>
              <a:buFont typeface="Wingdings" panose="05000000000000000000" pitchFamily="2" charset="2"/>
              <a:buNone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example: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Funny happenings when undertaking your first project;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Experiences visiting other clubs when travelling for work/holiday;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joy of having an exchange student staying with you;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club looking after a ROMAC family;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the Rotarians get out of Rotary </a:t>
            </a:r>
            <a:r>
              <a:rPr lang="en-US" sz="1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None/>
            </a:pPr>
            <a:r>
              <a:rPr lang="en-US" sz="11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 NOT BE LONGER THAN 5 Mins.  </a:t>
            </a: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with a 1 to 2-minute Rotary video from My Rotary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603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4541024B-1510-4C89-AE06-6A8DBECF74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00F5F8C-B1CC-4887-9447-BB976E6EB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NOT ASK IF THEY WOULD LIKE TO JOIN ROTARY AT THE EVENT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an informal, information event where each party is getting to know each other, de-mystify Rotary, discover expectations and what Rotary offers.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don’t want to look desperate!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Arial" panose="020B0604020202020204" pitchFamily="34" charset="0"/>
              <a:cs typeface="ヒラギノ角ゴ Pro W3" charset="-128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4982367-4835-4BC1-89D8-B6FD3E200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ヒラギノ角ゴ Pro W3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4F03B729-198C-4B29-9722-7F2FB7DF8DDD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9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38100" y="2200275"/>
            <a:ext cx="9296400" cy="742950"/>
          </a:xfrm>
          <a:prstGeom prst="rect">
            <a:avLst/>
          </a:prstGeom>
          <a:solidFill>
            <a:srgbClr val="01B4E7"/>
          </a:solidFill>
          <a:effectLst/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105150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9502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2D066-699C-4F24-B7E6-22EC164024B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32D98F-AD50-429A-929C-B4265F71A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00973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549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17145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0978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262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4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0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800">
                <a:solidFill>
                  <a:srgbClr val="000000"/>
                </a:solidFill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4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0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800">
                <a:solidFill>
                  <a:srgbClr val="000000"/>
                </a:solidFill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7314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0000"/>
                </a:solidFill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0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18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6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0000"/>
                </a:solidFill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0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18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16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000000"/>
                </a:solidFill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48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03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374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0000"/>
                </a:solidFill>
                <a:latin typeface="Georgia"/>
                <a:cs typeface="Georgia"/>
              </a:defRPr>
            </a:lvl1pPr>
            <a:lvl2pPr>
              <a:defRPr sz="2800">
                <a:solidFill>
                  <a:srgbClr val="000000"/>
                </a:solidFill>
                <a:latin typeface="Georgia"/>
                <a:cs typeface="Georgia"/>
              </a:defRPr>
            </a:lvl2pPr>
            <a:lvl3pPr>
              <a:defRPr sz="2400">
                <a:solidFill>
                  <a:srgbClr val="000000"/>
                </a:solidFill>
                <a:latin typeface="Georgia"/>
                <a:cs typeface="Georgia"/>
              </a:defRPr>
            </a:lvl3pPr>
            <a:lvl4pPr>
              <a:defRPr sz="2000">
                <a:solidFill>
                  <a:srgbClr val="000000"/>
                </a:solidFill>
                <a:latin typeface="Georgia"/>
                <a:cs typeface="Georgia"/>
              </a:defRPr>
            </a:lvl4pPr>
            <a:lvl5pPr>
              <a:defRPr sz="2000">
                <a:solidFill>
                  <a:srgbClr val="000000"/>
                </a:solidFill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3062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0000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0000"/>
                </a:solidFill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1984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59254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190750"/>
            <a:ext cx="9296400" cy="74295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105150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1563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135557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0B6F05-625F-4942-8277-216C1A5747C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AAE8AA-20D0-41BF-9391-31E4A04809A0}"/>
              </a:ext>
            </a:extLst>
          </p:cNvPr>
          <p:cNvSpPr/>
          <p:nvPr/>
        </p:nvSpPr>
        <p:spPr>
          <a:xfrm>
            <a:off x="-152400" y="2000250"/>
            <a:ext cx="9525000" cy="1200150"/>
          </a:xfrm>
          <a:prstGeom prst="rect">
            <a:avLst/>
          </a:prstGeom>
          <a:solidFill>
            <a:srgbClr val="01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4556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B69FE4-93AF-4A78-9A3A-A4BE4FC4507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805E51-CA78-41F0-8703-2B7DF7629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7002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FF7042-0D7C-4163-9F02-3869EDC210D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F77B2B-6E1C-4B87-82F3-8F30A322B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17458F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2769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950521-50BC-40D9-BE2B-5C24E3120B1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9DE595-6577-4FEC-B1B6-2FAAAA278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F7A81B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2253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5AA85AB-DFD9-4653-B2B0-55804E9C9D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F4742F-9196-432D-AA00-805375A95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2000250"/>
            <a:ext cx="9525000" cy="1200150"/>
          </a:xfrm>
          <a:prstGeom prst="rect">
            <a:avLst/>
          </a:prstGeom>
          <a:solidFill>
            <a:srgbClr val="00973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0058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368B92-12B8-4FDA-AF83-7B6045BFA50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000250"/>
            <a:ext cx="8839200" cy="120015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647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190750"/>
            <a:ext cx="9296400" cy="742950"/>
          </a:xfrm>
          <a:prstGeom prst="rect">
            <a:avLst/>
          </a:prstGeom>
          <a:solidFill>
            <a:srgbClr val="17458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105150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272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190750"/>
            <a:ext cx="9296400" cy="742950"/>
          </a:xfrm>
          <a:prstGeom prst="rect">
            <a:avLst/>
          </a:prstGeom>
          <a:solidFill>
            <a:srgbClr val="F7A81B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105150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880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2190750"/>
            <a:ext cx="9296400" cy="742950"/>
          </a:xfrm>
          <a:prstGeom prst="rect">
            <a:avLst/>
          </a:prstGeom>
          <a:solidFill>
            <a:srgbClr val="009739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3105150"/>
            <a:ext cx="6400800" cy="7131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418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CE7DCE-960C-4A54-9A84-59C661F6FB9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301636-74D3-4927-855C-97BD779E1353}"/>
              </a:ext>
            </a:extLst>
          </p:cNvPr>
          <p:cNvSpPr/>
          <p:nvPr/>
        </p:nvSpPr>
        <p:spPr>
          <a:xfrm>
            <a:off x="-76200" y="342900"/>
            <a:ext cx="9296400" cy="400050"/>
          </a:xfrm>
          <a:prstGeom prst="rect">
            <a:avLst/>
          </a:prstGeom>
          <a:solidFill>
            <a:srgbClr val="01B4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489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6BA51-CF3A-4EA1-B583-D725D326743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862724-8321-407E-986A-231A86D63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9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63414D-4121-41BA-AAB6-8A3C7E46987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2C0950-DC32-41E5-9185-46AF990FB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17458F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039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2A327F-3176-42FD-9D60-E089D92309A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CC2AB6-F142-47E1-B1AE-28546DE04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342900"/>
            <a:ext cx="9296400" cy="400050"/>
          </a:xfrm>
          <a:prstGeom prst="rect">
            <a:avLst/>
          </a:prstGeom>
          <a:solidFill>
            <a:srgbClr val="F7A81B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42900"/>
            <a:ext cx="8763000" cy="40005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3394472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92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D2C52F-8013-45B6-A76A-3FDD1434574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52400" y="4324350"/>
            <a:ext cx="1454573" cy="6993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36911E-1577-D313-DA09-5AA1066818B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268000" y="133350"/>
            <a:ext cx="687600" cy="914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5" r:id="rId4"/>
    <p:sldLayoutId id="2147484214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1511B5-1077-44CC-8DBA-C7691C14ED9D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52400" y="4324350"/>
            <a:ext cx="1454573" cy="6993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130B62-3CE9-CE38-6E28-89F33B72D387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185255" y="4319091"/>
            <a:ext cx="577745" cy="7683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9" r:id="rId4"/>
    <p:sldLayoutId id="2147484228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  <p:sldLayoutId id="2147484223" r:id="rId12"/>
    <p:sldLayoutId id="2147484224" r:id="rId13"/>
    <p:sldLayoutId id="2147484230" r:id="rId14"/>
    <p:sldLayoutId id="2147484231" r:id="rId1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61C4D4-5A69-4DDD-A3DE-C230F482B48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2400" y="4324350"/>
            <a:ext cx="1454573" cy="6993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C605B5-1BC1-ED0F-1120-DD9FCF00B73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077200" y="147637"/>
            <a:ext cx="8022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6" r:id="rId4"/>
    <p:sldLayoutId id="2147484235" r:id="rId5"/>
    <p:sldLayoutId id="2147484237" r:id="rId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6557D-6285-4876-B76E-18A9D5FB1B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Rotary Information Event</a:t>
            </a:r>
            <a:endParaRPr lang="en-GB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0E296E-4017-4E70-80C3-C788EEA01349}"/>
              </a:ext>
            </a:extLst>
          </p:cNvPr>
          <p:cNvSpPr txBox="1"/>
          <p:nvPr/>
        </p:nvSpPr>
        <p:spPr>
          <a:xfrm>
            <a:off x="2130978" y="3409950"/>
            <a:ext cx="50854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5DAA"/>
                </a:solidFill>
              </a:rPr>
              <a:t>Using the YASS Method to </a:t>
            </a:r>
            <a:r>
              <a:rPr lang="en-US" dirty="0" err="1">
                <a:solidFill>
                  <a:srgbClr val="005DAA"/>
                </a:solidFill>
              </a:rPr>
              <a:t>organise</a:t>
            </a:r>
            <a:endParaRPr lang="en-US" dirty="0">
              <a:solidFill>
                <a:srgbClr val="005DAA"/>
              </a:solidFill>
            </a:endParaRPr>
          </a:p>
          <a:p>
            <a:pPr algn="ctr"/>
            <a:r>
              <a:rPr lang="en-US" dirty="0">
                <a:solidFill>
                  <a:srgbClr val="005DAA"/>
                </a:solidFill>
              </a:rPr>
              <a:t>a Rotary Information Event</a:t>
            </a:r>
            <a:endParaRPr lang="en-GB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707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37984" y="342900"/>
            <a:ext cx="8763000" cy="40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b="1" dirty="0">
                <a:latin typeface="Arial Narrow" panose="020B0606020202030204" pitchFamily="34" charset="0"/>
              </a:rPr>
              <a:t>MOST IMPORTANT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852484" y="862726"/>
            <a:ext cx="5334000" cy="3972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lvl="0" algn="ctr">
              <a:lnSpc>
                <a:spcPct val="107000"/>
              </a:lnSpc>
              <a:buClr>
                <a:srgbClr val="01B4E7"/>
              </a:buClr>
            </a:pPr>
            <a:r>
              <a:rPr lang="en-US" sz="6000" dirty="0">
                <a:solidFill>
                  <a:srgbClr val="005DAA"/>
                </a:solidFill>
              </a:rPr>
              <a:t>DO NOT ASK</a:t>
            </a:r>
          </a:p>
          <a:p>
            <a:pPr marL="120650" lvl="0" algn="ctr">
              <a:lnSpc>
                <a:spcPct val="107000"/>
              </a:lnSpc>
              <a:buClr>
                <a:srgbClr val="01B4E7"/>
              </a:buClr>
            </a:pPr>
            <a:r>
              <a:rPr lang="en-US" sz="6000" dirty="0">
                <a:solidFill>
                  <a:srgbClr val="005DAA"/>
                </a:solidFill>
              </a:rPr>
              <a:t>ANYONE TO</a:t>
            </a:r>
          </a:p>
          <a:p>
            <a:pPr marL="120650" lvl="0" algn="ctr">
              <a:lnSpc>
                <a:spcPct val="107000"/>
              </a:lnSpc>
              <a:buClr>
                <a:srgbClr val="01B4E7"/>
              </a:buClr>
            </a:pPr>
            <a:r>
              <a:rPr lang="en-US" sz="6000" dirty="0">
                <a:solidFill>
                  <a:srgbClr val="005DAA"/>
                </a:solidFill>
              </a:rPr>
              <a:t>JOIN</a:t>
            </a:r>
          </a:p>
          <a:p>
            <a:pPr marL="120650" lvl="0" algn="ctr">
              <a:lnSpc>
                <a:spcPct val="107000"/>
              </a:lnSpc>
              <a:buClr>
                <a:srgbClr val="01B4E7"/>
              </a:buClr>
            </a:pPr>
            <a:r>
              <a:rPr lang="en-US" sz="6000" dirty="0">
                <a:solidFill>
                  <a:srgbClr val="005DAA"/>
                </a:solidFill>
              </a:rPr>
              <a:t>ROTARY</a:t>
            </a:r>
            <a:endParaRPr lang="en-GB" sz="60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60511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1412ED-E33D-4B9D-81EC-6F8B50BA57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16"/>
          <a:stretch/>
        </p:blipFill>
        <p:spPr>
          <a:xfrm>
            <a:off x="2590800" y="870793"/>
            <a:ext cx="5715000" cy="4028444"/>
          </a:xfrm>
          <a:prstGeom prst="rect">
            <a:avLst/>
          </a:prstGeom>
        </p:spPr>
      </p:pic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8 – The Event (take away)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-10297" y="1733550"/>
            <a:ext cx="2837935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Handout</a:t>
            </a:r>
            <a:endParaRPr lang="en-GB" dirty="0">
              <a:solidFill>
                <a:srgbClr val="005DAA"/>
              </a:solidFill>
            </a:endParaRP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Use template in Brand Centre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Club photos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Club information</a:t>
            </a:r>
          </a:p>
        </p:txBody>
      </p:sp>
    </p:spTree>
    <p:extLst>
      <p:ext uri="{BB962C8B-B14F-4D97-AF65-F5344CB8AC3E}">
        <p14:creationId xmlns:p14="http://schemas.microsoft.com/office/powerpoint/2010/main" val="3837065554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9 – Follow 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381000" y="1555458"/>
            <a:ext cx="523308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Ring the next day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Did they enjoy the event?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Would they like to attend a meeting or project?</a:t>
            </a:r>
            <a:endParaRPr lang="en-GB" sz="2800" dirty="0">
              <a:solidFill>
                <a:srgbClr val="005DA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AAD51-0A0A-4EA9-929D-799C9FCD91DB}"/>
              </a:ext>
            </a:extLst>
          </p:cNvPr>
          <p:cNvSpPr txBox="1"/>
          <p:nvPr/>
        </p:nvSpPr>
        <p:spPr>
          <a:xfrm>
            <a:off x="533400" y="3876071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 algn="ctr">
              <a:buClr>
                <a:srgbClr val="01B4E7"/>
              </a:buClr>
            </a:pPr>
            <a:r>
              <a:rPr lang="en-US" b="1" dirty="0">
                <a:solidFill>
                  <a:srgbClr val="FF0000"/>
                </a:solidFill>
              </a:rPr>
              <a:t>DON’T ASK IF THEY WOULD LIKE TO JOIN ROTARY!</a:t>
            </a:r>
            <a:endParaRPr lang="en-GB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Business woman on phone | Free SVG">
            <a:extLst>
              <a:ext uri="{FF2B5EF4-FFF2-40B4-BE49-F238E27FC236}">
                <a16:creationId xmlns:a16="http://schemas.microsoft.com/office/drawing/2014/main" id="{31B9F6C4-3664-4EC0-A033-62BB9EF68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72454"/>
            <a:ext cx="2589598" cy="29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08075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10 – Next Connections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0" y="1123950"/>
            <a:ext cx="453390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1</a:t>
            </a:r>
            <a:r>
              <a:rPr lang="en-US" baseline="30000" dirty="0">
                <a:solidFill>
                  <a:srgbClr val="005DAA"/>
                </a:solidFill>
              </a:rPr>
              <a:t>st</a:t>
            </a:r>
            <a:r>
              <a:rPr lang="en-US" dirty="0">
                <a:solidFill>
                  <a:srgbClr val="005DAA"/>
                </a:solidFill>
              </a:rPr>
              <a:t> meeting – see how a normal meeting runs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2</a:t>
            </a:r>
            <a:r>
              <a:rPr lang="en-US" baseline="30000" dirty="0">
                <a:solidFill>
                  <a:srgbClr val="005DAA"/>
                </a:solidFill>
              </a:rPr>
              <a:t>nd</a:t>
            </a:r>
            <a:r>
              <a:rPr lang="en-US" dirty="0">
                <a:solidFill>
                  <a:srgbClr val="005DAA"/>
                </a:solidFill>
              </a:rPr>
              <a:t> meeting –Club Membership Lead connects &amp; arranges a catch up outside of Rotary.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3</a:t>
            </a:r>
            <a:r>
              <a:rPr lang="en-US" baseline="30000" dirty="0">
                <a:solidFill>
                  <a:srgbClr val="005DAA"/>
                </a:solidFill>
              </a:rPr>
              <a:t>rd</a:t>
            </a:r>
            <a:r>
              <a:rPr lang="en-US" dirty="0">
                <a:solidFill>
                  <a:srgbClr val="005DAA"/>
                </a:solidFill>
              </a:rPr>
              <a:t> meeting – enjoy meeting, possible induction</a:t>
            </a:r>
            <a:endParaRPr lang="en-GB" dirty="0">
              <a:solidFill>
                <a:srgbClr val="005DAA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7F80FB-D51E-47F0-B8EA-6846F6784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011" y="1123950"/>
            <a:ext cx="4342356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0623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11 – Induction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-49427" y="1337697"/>
            <a:ext cx="35814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No later than five weeks after information event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Make it special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Have a Welcome Kit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Invite new member’s partner/family</a:t>
            </a:r>
            <a:endParaRPr lang="en-GB" dirty="0">
              <a:solidFill>
                <a:srgbClr val="005DAA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0F09BC-B6D1-4007-8110-C2B2763C3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895350"/>
            <a:ext cx="47498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75294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Points to Note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609600" y="742950"/>
            <a:ext cx="7543800" cy="3763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Have a small organising group and plan each step</a:t>
            </a:r>
            <a:endParaRPr lang="en-GB" dirty="0">
              <a:solidFill>
                <a:srgbClr val="005DAA"/>
              </a:solidFill>
            </a:endParaRP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Have a budget.</a:t>
            </a: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Finger food and drinks should account for all diets</a:t>
            </a: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Ensure all members understand their role.</a:t>
            </a:r>
            <a:endParaRPr lang="en-GB" dirty="0">
              <a:solidFill>
                <a:srgbClr val="005DAA"/>
              </a:solidFill>
            </a:endParaRP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Use My Rotary’s Brand Centre</a:t>
            </a: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 Up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5DAA"/>
                </a:solidFill>
              </a:rPr>
              <a:t>has to be done</a:t>
            </a: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Be open about cost and time involved</a:t>
            </a:r>
            <a:endParaRPr lang="en-GB" dirty="0">
              <a:solidFill>
                <a:srgbClr val="005DAA"/>
              </a:solidFill>
            </a:endParaRPr>
          </a:p>
          <a:p>
            <a:pPr marL="457200" indent="-342900" algn="just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Ensure the club </a:t>
            </a:r>
            <a:r>
              <a:rPr lang="en-US" dirty="0" err="1">
                <a:solidFill>
                  <a:srgbClr val="005DAA"/>
                </a:solidFill>
              </a:rPr>
              <a:t>programme</a:t>
            </a:r>
            <a:r>
              <a:rPr lang="en-US" dirty="0">
                <a:solidFill>
                  <a:srgbClr val="005DAA"/>
                </a:solidFill>
              </a:rPr>
              <a:t> following is engaging</a:t>
            </a:r>
            <a:endParaRPr lang="en-GB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1537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Maintain database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714500" y="4600545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">
              <a:buClr>
                <a:srgbClr val="01B4E7"/>
              </a:buClr>
            </a:pPr>
            <a:r>
              <a:rPr lang="en-US" sz="2000" dirty="0">
                <a:solidFill>
                  <a:srgbClr val="005DAA"/>
                </a:solidFill>
              </a:rPr>
              <a:t>Updated from information event and follow up calls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612ECF-3E6A-4D0A-8880-B7B16CF84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744495"/>
            <a:ext cx="66824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37499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ACBD9-DA66-4B44-9EE7-CA1E78002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047750"/>
            <a:ext cx="7966075" cy="3314700"/>
          </a:xfrm>
        </p:spPr>
        <p:txBody>
          <a:bodyPr lIns="0" tIns="0" rIns="0" bIns="0"/>
          <a:lstStyle/>
          <a:p>
            <a:pPr marL="45720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05DAA"/>
                </a:solidFill>
              </a:rPr>
              <a:t>Created by Rotary Club of Yass (NSW)</a:t>
            </a:r>
          </a:p>
          <a:p>
            <a:pPr marL="45720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05DAA"/>
                </a:solidFill>
                <a:ea typeface="+mn-ea"/>
              </a:rPr>
              <a:t>Designed to reach out and connect with potential Rotarians</a:t>
            </a:r>
          </a:p>
          <a:p>
            <a:pPr marL="45720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05DAA"/>
                </a:solidFill>
                <a:ea typeface="+mn-ea"/>
              </a:rPr>
              <a:t>Step by step system</a:t>
            </a:r>
          </a:p>
          <a:p>
            <a:pPr marL="45720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05DAA"/>
                </a:solidFill>
                <a:ea typeface="+mn-ea"/>
              </a:rPr>
              <a:t>Used successfully by several Rotary clubs</a:t>
            </a:r>
          </a:p>
          <a:p>
            <a:pPr marL="45720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panose="05000000000000000000" pitchFamily="2" charset="2"/>
              <a:buChar char="Ø"/>
              <a:defRPr/>
            </a:pPr>
            <a:r>
              <a:rPr lang="en-US" sz="2400" dirty="0">
                <a:solidFill>
                  <a:srgbClr val="005DAA"/>
                </a:solidFill>
                <a:ea typeface="+mn-ea"/>
              </a:rPr>
              <a:t>Important to follow the process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000" dirty="0"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1 – Set the date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EF6BB4-CA6B-4876-8C4B-6C0CDFB03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971550"/>
            <a:ext cx="6004856" cy="40211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 rot="20468244">
            <a:off x="10543" y="1879252"/>
            <a:ext cx="1873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5DAA"/>
                </a:solidFill>
              </a:rPr>
              <a:t>Now you have a deadline!</a:t>
            </a:r>
            <a:endParaRPr lang="en-GB" sz="28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9282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2 – Talk to Members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BA532-09E2-4C6C-B961-092C58053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184" y="1152257"/>
            <a:ext cx="4917974" cy="3276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9CC7A2-5650-40E4-97DA-CAC87B59D07A}"/>
              </a:ext>
            </a:extLst>
          </p:cNvPr>
          <p:cNvSpPr txBox="1"/>
          <p:nvPr/>
        </p:nvSpPr>
        <p:spPr>
          <a:xfrm>
            <a:off x="-52184" y="1890310"/>
            <a:ext cx="3557384" cy="18004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Potential</a:t>
            </a:r>
            <a:r>
              <a:rPr lang="en-US" dirty="0">
                <a:solidFill>
                  <a:srgbClr val="005DAA"/>
                </a:solidFill>
              </a:rPr>
              <a:t> invitees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Fit to Rotary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Correct name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Home postal address</a:t>
            </a:r>
            <a:endParaRPr lang="en-GB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366946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3 – Create a database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828800" y="3714750"/>
            <a:ext cx="2819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  <a:tabLst>
                <a:tab pos="2743200" algn="l"/>
              </a:tabLst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Names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Addresses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Date invite sent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89A8A4-E4B3-4DF0-91CC-495B0310B3D5}"/>
              </a:ext>
            </a:extLst>
          </p:cNvPr>
          <p:cNvSpPr txBox="1"/>
          <p:nvPr/>
        </p:nvSpPr>
        <p:spPr>
          <a:xfrm>
            <a:off x="4953000" y="3714750"/>
            <a:ext cx="26670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Contact details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RSVP</a:t>
            </a:r>
          </a:p>
          <a:p>
            <a:pPr marL="457200" indent="-34290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  <a:cs typeface="Arial" panose="020B0604020202020204" pitchFamily="34" charset="0"/>
              </a:rPr>
              <a:t>Comments</a:t>
            </a:r>
            <a:endParaRPr lang="en-GB" dirty="0">
              <a:solidFill>
                <a:srgbClr val="005DAA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CB92ED-71EA-4495-86B1-E89D66AC2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5" y="781902"/>
            <a:ext cx="8962430" cy="29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9553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4 – Write a letter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1078" y="1052984"/>
            <a:ext cx="281517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Sent 2-3 weeks before event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Club letterhead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Concise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Signed by President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Hand-written envelope</a:t>
            </a:r>
            <a:endParaRPr lang="en-GB" dirty="0">
              <a:solidFill>
                <a:srgbClr val="005DA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1C9D81-BDED-47E4-B636-24C7762ED6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73" b="-2"/>
          <a:stretch/>
        </p:blipFill>
        <p:spPr>
          <a:xfrm>
            <a:off x="2837329" y="742950"/>
            <a:ext cx="3733800" cy="425063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182870-023D-4454-AC16-F23D0C8A2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55" t="14445" r="7595" b="18889"/>
          <a:stretch/>
        </p:blipFill>
        <p:spPr>
          <a:xfrm>
            <a:off x="6483210" y="1796878"/>
            <a:ext cx="2432189" cy="18669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A7AAF3-4D4E-4EB0-8DC0-94D4AC60DA70}"/>
              </a:ext>
            </a:extLst>
          </p:cNvPr>
          <p:cNvSpPr txBox="1"/>
          <p:nvPr/>
        </p:nvSpPr>
        <p:spPr>
          <a:xfrm rot="21215889">
            <a:off x="7420366" y="3015915"/>
            <a:ext cx="1165704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17458F"/>
                </a:solidFill>
                <a:latin typeface="Bradley Hand ITC" panose="03070402050302030203" pitchFamily="66" charset="0"/>
              </a:rPr>
              <a:t>Sunny and Leo Sayer</a:t>
            </a:r>
          </a:p>
          <a:p>
            <a:r>
              <a:rPr lang="en-US" sz="800" dirty="0">
                <a:solidFill>
                  <a:srgbClr val="17458F"/>
                </a:solidFill>
                <a:latin typeface="Bradley Hand ITC" panose="03070402050302030203" pitchFamily="66" charset="0"/>
              </a:rPr>
              <a:t>Address Line1</a:t>
            </a:r>
          </a:p>
          <a:p>
            <a:r>
              <a:rPr lang="en-US" sz="800" dirty="0">
                <a:solidFill>
                  <a:srgbClr val="17458F"/>
                </a:solidFill>
                <a:latin typeface="Bradley Hand ITC" panose="03070402050302030203" pitchFamily="66" charset="0"/>
              </a:rPr>
              <a:t>Address Line2</a:t>
            </a:r>
          </a:p>
          <a:p>
            <a:r>
              <a:rPr lang="en-US" sz="800" dirty="0">
                <a:solidFill>
                  <a:srgbClr val="17458F"/>
                </a:solidFill>
                <a:latin typeface="Bradley Hand ITC" panose="03070402050302030203" pitchFamily="66" charset="0"/>
              </a:rPr>
              <a:t>City, Postcode</a:t>
            </a:r>
            <a:endParaRPr lang="en-GB" sz="800" dirty="0">
              <a:solidFill>
                <a:srgbClr val="17458F"/>
              </a:solidFill>
              <a:latin typeface="Bradley Hand ITC" panose="03070402050302030203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D28C6-098D-4F7D-AF88-B6E12C13B2BB}"/>
              </a:ext>
            </a:extLst>
          </p:cNvPr>
          <p:cNvSpPr txBox="1"/>
          <p:nvPr/>
        </p:nvSpPr>
        <p:spPr>
          <a:xfrm rot="20521434">
            <a:off x="6597115" y="2115544"/>
            <a:ext cx="13997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500" dirty="0">
                <a:solidFill>
                  <a:srgbClr val="17458F"/>
                </a:solidFill>
                <a:latin typeface="Bradley Hand ITC" panose="03070402050302030203" pitchFamily="66" charset="0"/>
              </a:rPr>
              <a:t>Rotary Birkenhead</a:t>
            </a:r>
          </a:p>
          <a:p>
            <a:pPr algn="ctr"/>
            <a:r>
              <a:rPr lang="en-US" sz="500" dirty="0">
                <a:solidFill>
                  <a:srgbClr val="17458F"/>
                </a:solidFill>
                <a:latin typeface="Bradley Hand ITC" panose="03070402050302030203" pitchFamily="66" charset="0"/>
              </a:rPr>
              <a:t>c/- 17 Birkenhead Avenue, Birkenhead 0746</a:t>
            </a:r>
            <a:endParaRPr lang="en-GB" sz="500" dirty="0">
              <a:solidFill>
                <a:srgbClr val="17458F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10591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5 – Update database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2400300" y="3789283"/>
            <a:ext cx="4724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Update RSVPs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Update Comments</a:t>
            </a:r>
          </a:p>
          <a:p>
            <a:pPr marL="457200" indent="-336550"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5DAA"/>
                </a:solidFill>
              </a:rPr>
              <a:t>Follow up on returned invites</a:t>
            </a:r>
            <a:endParaRPr lang="en-GB" dirty="0">
              <a:solidFill>
                <a:srgbClr val="005DAA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0709DE-B126-46A1-A260-960BA0B8E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868653"/>
            <a:ext cx="8915400" cy="294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008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6 – The Event (preparation)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485900" y="1123950"/>
            <a:ext cx="6172200" cy="3209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336550" defTabSz="914400" latinLnBrk="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dirty="0">
                <a:solidFill>
                  <a:srgbClr val="005DAA"/>
                </a:solidFill>
              </a:rPr>
              <a:t>THIS IS NOT A MEETING</a:t>
            </a:r>
            <a:endParaRPr lang="en-GB" sz="2800" dirty="0">
              <a:solidFill>
                <a:srgbClr val="005DAA"/>
              </a:solidFill>
            </a:endParaRPr>
          </a:p>
          <a:p>
            <a:pPr marL="457200" marR="0" lvl="0" indent="-336550" defTabSz="914400" latinLnBrk="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dirty="0">
                <a:solidFill>
                  <a:srgbClr val="005DAA"/>
                </a:solidFill>
              </a:rPr>
              <a:t>One hour duration</a:t>
            </a:r>
            <a:endParaRPr lang="en-GB" sz="2800" dirty="0">
              <a:solidFill>
                <a:srgbClr val="005DAA"/>
              </a:solidFill>
            </a:endParaRPr>
          </a:p>
          <a:p>
            <a:pPr marL="457200" marR="0" lvl="0" indent="-336550" defTabSz="914400" latinLnBrk="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dirty="0">
                <a:solidFill>
                  <a:srgbClr val="005DAA"/>
                </a:solidFill>
              </a:rPr>
              <a:t>Drinks and finger food</a:t>
            </a:r>
          </a:p>
          <a:p>
            <a:pPr marL="457200" marR="0" lvl="0" indent="-336550" defTabSz="914400" latinLnBrk="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dirty="0">
                <a:solidFill>
                  <a:srgbClr val="005DAA"/>
                </a:solidFill>
              </a:rPr>
              <a:t>Rotary signage</a:t>
            </a:r>
          </a:p>
          <a:p>
            <a:pPr marL="457200" marR="0" lvl="0" indent="-336550" defTabSz="914400" latinLnBrk="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dirty="0">
                <a:solidFill>
                  <a:srgbClr val="005DAA"/>
                </a:solidFill>
              </a:rPr>
              <a:t>Prepare club information</a:t>
            </a:r>
            <a:endParaRPr lang="en-GB" sz="2800" dirty="0">
              <a:solidFill>
                <a:srgbClr val="005DAA"/>
              </a:solidFill>
            </a:endParaRPr>
          </a:p>
          <a:p>
            <a:pPr marL="45720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rgbClr val="005DAA"/>
                </a:solidFill>
              </a:rPr>
              <a:t>All members have a role</a:t>
            </a:r>
          </a:p>
        </p:txBody>
      </p:sp>
    </p:spTree>
    <p:extLst>
      <p:ext uri="{BB962C8B-B14F-4D97-AF65-F5344CB8AC3E}">
        <p14:creationId xmlns:p14="http://schemas.microsoft.com/office/powerpoint/2010/main" val="376560032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E45FAE7-1A2F-433A-9818-BD8E302A37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>
                <a:latin typeface="Arial Narrow" panose="020B0606020202030204" pitchFamily="34" charset="0"/>
              </a:rPr>
              <a:t>Step 7 – The Event (in action)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77C16-58C9-4994-99EC-D129C8FC02EC}"/>
              </a:ext>
            </a:extLst>
          </p:cNvPr>
          <p:cNvSpPr txBox="1"/>
          <p:nvPr/>
        </p:nvSpPr>
        <p:spPr>
          <a:xfrm>
            <a:off x="1295400" y="1123950"/>
            <a:ext cx="7620000" cy="3209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20 mins mix and mingle;</a:t>
            </a:r>
          </a:p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20 mins of Rotary stories;</a:t>
            </a:r>
          </a:p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20 mins chatting afterwards.</a:t>
            </a:r>
            <a:endParaRPr lang="en-GB" sz="2800" dirty="0">
              <a:solidFill>
                <a:srgbClr val="005DAA"/>
              </a:solidFill>
            </a:endParaRPr>
          </a:p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Use the stories to illustrate Rotary</a:t>
            </a:r>
            <a:endParaRPr lang="en-GB" sz="2800" dirty="0">
              <a:solidFill>
                <a:srgbClr val="005DAA"/>
              </a:solidFill>
            </a:endParaRPr>
          </a:p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1 to 2 minute Rotary video from My Rotary</a:t>
            </a:r>
          </a:p>
          <a:p>
            <a:pPr marL="457200" lvl="0" indent="-336550">
              <a:lnSpc>
                <a:spcPct val="107000"/>
              </a:lnSpc>
              <a:spcAft>
                <a:spcPts val="600"/>
              </a:spcAft>
              <a:buClr>
                <a:srgbClr val="01B4E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5DAA"/>
                </a:solidFill>
              </a:rPr>
              <a:t>Have FUN</a:t>
            </a:r>
            <a:endParaRPr lang="en-GB" sz="2800" dirty="0">
              <a:solidFill>
                <a:srgbClr val="005D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521573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RF-PowerpointDesignEN_Light_DRAFT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TRF-PowerpointDesignEN_Light_DRAFT.pot</Template>
  <TotalTime>30679</TotalTime>
  <Words>1731</Words>
  <Application>Microsoft Office PowerPoint</Application>
  <PresentationFormat>On-screen Show (16:9)</PresentationFormat>
  <Paragraphs>208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Arial Narrow</vt:lpstr>
      <vt:lpstr>Bradley Hand ITC</vt:lpstr>
      <vt:lpstr>Calibri</vt:lpstr>
      <vt:lpstr>Courier New</vt:lpstr>
      <vt:lpstr>Georgia</vt:lpstr>
      <vt:lpstr>Symbol</vt:lpstr>
      <vt:lpstr>Wingdings</vt:lpstr>
      <vt:lpstr>TRF-PowerpointDesignEN_Light_DRAFT</vt:lpstr>
      <vt:lpstr>Custom Design</vt:lpstr>
      <vt:lpstr>2_Custom Design</vt:lpstr>
      <vt:lpstr>Rotary Information Event</vt:lpstr>
      <vt:lpstr>Background</vt:lpstr>
      <vt:lpstr>Step 1 – Set the date</vt:lpstr>
      <vt:lpstr>Step 2 – Talk to Members</vt:lpstr>
      <vt:lpstr>Step 3 – Create a database</vt:lpstr>
      <vt:lpstr>Step 4 – Write a letter</vt:lpstr>
      <vt:lpstr>Step 5 – Update database</vt:lpstr>
      <vt:lpstr>Step 6 – The Event (preparation) </vt:lpstr>
      <vt:lpstr>Step 7 – The Event (in action)</vt:lpstr>
      <vt:lpstr>MOST IMPORTANT</vt:lpstr>
      <vt:lpstr>Step 8 – The Event (take away)</vt:lpstr>
      <vt:lpstr>Step 9 – Follow Up</vt:lpstr>
      <vt:lpstr>Step 10 – Next Connections</vt:lpstr>
      <vt:lpstr>Step 11 – Induction</vt:lpstr>
      <vt:lpstr>Points to Note</vt:lpstr>
      <vt:lpstr>Maintain database</vt:lpstr>
    </vt:vector>
  </TitlesOfParts>
  <Company>Rotary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Elaine Mead</cp:lastModifiedBy>
  <cp:revision>643</cp:revision>
  <cp:lastPrinted>2015-06-15T16:20:08Z</cp:lastPrinted>
  <dcterms:created xsi:type="dcterms:W3CDTF">2010-04-16T20:11:30Z</dcterms:created>
  <dcterms:modified xsi:type="dcterms:W3CDTF">2022-11-09T05:55:16Z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Bob Kiolbassa</vt:lpwstr>
  </property>
  <property fmtid="{D5CDD505-2E9C-101B-9397-08002B2CF9AE}" pid="3" name="Description0">
    <vt:lpwstr>16:9 (Widescreen)</vt:lpwstr>
  </property>
  <property fmtid="{D5CDD505-2E9C-101B-9397-08002B2CF9AE}" pid="4" name="Status">
    <vt:lpwstr>In Review</vt:lpwstr>
  </property>
  <property fmtid="{D5CDD505-2E9C-101B-9397-08002B2CF9AE}" pid="5" name="WhenToUse">
    <vt:lpwstr/>
  </property>
</Properties>
</file>